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6633"/>
    <a:srgbClr val="CC3300"/>
    <a:srgbClr val="993300"/>
    <a:srgbClr val="CC9966"/>
    <a:srgbClr val="FF6600"/>
    <a:srgbClr val="009966"/>
    <a:srgbClr val="33FFCC"/>
    <a:srgbClr val="00CC99"/>
    <a:srgbClr val="33CC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960" y="-400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printerSettings" Target="printerSettings/printerSettings1.bin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2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9081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8731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3402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2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512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3654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05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3307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3005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304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6E9601-6282-864C-9BE9-B11196C92F6D}" type="datetimeFigureOut">
              <a:rPr lang="en-US" smtClean="0"/>
              <a:t>11/10/19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AD913C-740B-8946-A774-0422ECD41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3546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eg"/><Relationship Id="rId7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5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4" Type="http://schemas.microsoft.com/office/2007/relationships/hdphoto" Target="../media/hdphoto1.wdp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Box 140"/>
          <p:cNvSpPr txBox="1"/>
          <p:nvPr/>
        </p:nvSpPr>
        <p:spPr>
          <a:xfrm>
            <a:off x="364248" y="2965213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Mouse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Taz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Flox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allele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36" name="TextBox 235"/>
          <p:cNvSpPr txBox="1"/>
          <p:nvPr/>
        </p:nvSpPr>
        <p:spPr>
          <a:xfrm>
            <a:off x="117532" y="314693"/>
            <a:ext cx="62584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Genotyping the Mouse </a:t>
            </a:r>
            <a:r>
              <a:rPr lang="en-US" b="1" i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Taz</a:t>
            </a:r>
            <a:r>
              <a:rPr lang="en-US" b="1" i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/>
                <a:cs typeface="Arial"/>
              </a:rPr>
              <a:t> conditional knockout allele</a:t>
            </a:r>
            <a:endParaRPr lang="en-US" b="1" i="1" dirty="0">
              <a:solidFill>
                <a:schemeClr val="tx1">
                  <a:lumMod val="95000"/>
                  <a:lumOff val="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64248" y="1235127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Mouse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Taz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wild-type allele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12" name="TextBox 211"/>
          <p:cNvSpPr txBox="1"/>
          <p:nvPr/>
        </p:nvSpPr>
        <p:spPr>
          <a:xfrm>
            <a:off x="516648" y="4803133"/>
            <a:ext cx="4488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Mouse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Taz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KO allele 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– following </a:t>
            </a:r>
            <a:r>
              <a:rPr lang="en-US" sz="1400" b="1" dirty="0" err="1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Cre</a:t>
            </a:r>
            <a:r>
              <a:rPr lang="en-US" sz="1400" b="1" dirty="0" smtClean="0">
                <a:solidFill>
                  <a:schemeClr val="bg1">
                    <a:lumMod val="50000"/>
                  </a:schemeClr>
                </a:solidFill>
                <a:latin typeface="Arial"/>
                <a:cs typeface="Arial"/>
              </a:rPr>
              <a:t> deletion</a:t>
            </a:r>
            <a:endParaRPr lang="en-US" sz="1400" b="1" dirty="0">
              <a:solidFill>
                <a:schemeClr val="bg1">
                  <a:lumMod val="50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213" name="Straight Connector 212"/>
          <p:cNvCxnSpPr/>
          <p:nvPr/>
        </p:nvCxnSpPr>
        <p:spPr>
          <a:xfrm>
            <a:off x="6712081" y="2504457"/>
            <a:ext cx="263525" cy="1587"/>
          </a:xfrm>
          <a:prstGeom prst="line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 flipH="1">
            <a:off x="7482482" y="2504457"/>
            <a:ext cx="263525" cy="0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8719674" y="2352155"/>
            <a:ext cx="753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/>
                <a:cs typeface="Arial"/>
              </a:rPr>
              <a:t>383 </a:t>
            </a:r>
            <a:r>
              <a:rPr lang="en-US" sz="1400" b="1" dirty="0" err="1" smtClean="0">
                <a:latin typeface="Arial"/>
                <a:cs typeface="Arial"/>
              </a:rPr>
              <a:t>bp</a:t>
            </a:r>
            <a:endParaRPr lang="en-US" sz="1400" b="1" dirty="0">
              <a:latin typeface="Arial"/>
              <a:cs typeface="Arial"/>
            </a:endParaRPr>
          </a:p>
        </p:txBody>
      </p:sp>
      <p:sp>
        <p:nvSpPr>
          <p:cNvPr id="217" name="TextBox 216"/>
          <p:cNvSpPr txBox="1"/>
          <p:nvPr/>
        </p:nvSpPr>
        <p:spPr>
          <a:xfrm>
            <a:off x="8719674" y="4230837"/>
            <a:ext cx="753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/>
                <a:cs typeface="Arial"/>
              </a:rPr>
              <a:t>451 </a:t>
            </a:r>
            <a:r>
              <a:rPr lang="en-US" sz="1400" b="1" dirty="0" err="1" smtClean="0">
                <a:latin typeface="Arial"/>
                <a:cs typeface="Arial"/>
              </a:rPr>
              <a:t>bp</a:t>
            </a:r>
            <a:endParaRPr lang="en-US" sz="1400" b="1" dirty="0">
              <a:latin typeface="Arial"/>
              <a:cs typeface="Arial"/>
            </a:endParaRPr>
          </a:p>
        </p:txBody>
      </p:sp>
      <p:cxnSp>
        <p:nvCxnSpPr>
          <p:cNvPr id="219" name="Straight Connector 218"/>
          <p:cNvCxnSpPr/>
          <p:nvPr/>
        </p:nvCxnSpPr>
        <p:spPr>
          <a:xfrm>
            <a:off x="3675249" y="2502870"/>
            <a:ext cx="263525" cy="1587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51694" y="2613674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latin typeface="Arial"/>
                <a:cs typeface="Arial"/>
              </a:rPr>
              <a:t>Taz</a:t>
            </a:r>
            <a:r>
              <a:rPr lang="en-US" sz="1000" b="1" i="1" dirty="0" smtClean="0"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latin typeface="Arial"/>
                <a:cs typeface="Arial"/>
              </a:rPr>
              <a:t>Flox</a:t>
            </a:r>
            <a:r>
              <a:rPr lang="en-US" sz="1000" b="1" i="1" dirty="0" smtClean="0">
                <a:latin typeface="Arial"/>
                <a:cs typeface="Arial"/>
              </a:rPr>
              <a:t> U1</a:t>
            </a:r>
            <a:endParaRPr lang="en-US" sz="1000" b="1" i="1" dirty="0">
              <a:latin typeface="Arial"/>
              <a:cs typeface="Arial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7405282" y="2625078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Flox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D1</a:t>
            </a:r>
            <a:endParaRPr lang="en-US" sz="1000" b="1" i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221" name="TextBox 220"/>
          <p:cNvSpPr txBox="1"/>
          <p:nvPr/>
        </p:nvSpPr>
        <p:spPr>
          <a:xfrm>
            <a:off x="3192594" y="2610616"/>
            <a:ext cx="1100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4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4"/>
                </a:solidFill>
                <a:latin typeface="Arial"/>
                <a:cs typeface="Arial"/>
              </a:rPr>
              <a:t> GT KO U1</a:t>
            </a:r>
            <a:endParaRPr lang="en-US" sz="1000" b="1" i="1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cxnSp>
        <p:nvCxnSpPr>
          <p:cNvPr id="228" name="Straight Connector 227"/>
          <p:cNvCxnSpPr/>
          <p:nvPr/>
        </p:nvCxnSpPr>
        <p:spPr>
          <a:xfrm>
            <a:off x="6658348" y="4384726"/>
            <a:ext cx="263525" cy="1587"/>
          </a:xfrm>
          <a:prstGeom prst="line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 flipH="1">
            <a:off x="7428749" y="4385519"/>
            <a:ext cx="263525" cy="0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0" name="Straight Connector 229"/>
          <p:cNvCxnSpPr/>
          <p:nvPr/>
        </p:nvCxnSpPr>
        <p:spPr>
          <a:xfrm>
            <a:off x="3138861" y="4384726"/>
            <a:ext cx="263525" cy="1587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1" name="TextBox 230"/>
          <p:cNvSpPr txBox="1"/>
          <p:nvPr/>
        </p:nvSpPr>
        <p:spPr>
          <a:xfrm>
            <a:off x="6097961" y="4487733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latin typeface="Arial"/>
                <a:cs typeface="Arial"/>
              </a:rPr>
              <a:t>Taz</a:t>
            </a:r>
            <a:r>
              <a:rPr lang="en-US" sz="1000" b="1" i="1" dirty="0" smtClean="0"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latin typeface="Arial"/>
                <a:cs typeface="Arial"/>
              </a:rPr>
              <a:t>Flox</a:t>
            </a:r>
            <a:r>
              <a:rPr lang="en-US" sz="1000" b="1" i="1" dirty="0" smtClean="0">
                <a:latin typeface="Arial"/>
                <a:cs typeface="Arial"/>
              </a:rPr>
              <a:t> U1</a:t>
            </a:r>
            <a:endParaRPr lang="en-US" sz="1000" b="1" i="1" dirty="0">
              <a:latin typeface="Arial"/>
              <a:cs typeface="Arial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7351549" y="4499137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Flox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D1</a:t>
            </a:r>
            <a:endParaRPr lang="en-US" sz="1000" b="1" i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2656206" y="4490885"/>
            <a:ext cx="1100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4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4"/>
                </a:solidFill>
                <a:latin typeface="Arial"/>
                <a:cs typeface="Arial"/>
              </a:rPr>
              <a:t> GT KO U1</a:t>
            </a:r>
            <a:endParaRPr lang="en-US" sz="1000" b="1" i="1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cxnSp>
        <p:nvCxnSpPr>
          <p:cNvPr id="235" name="Straight Connector 234"/>
          <p:cNvCxnSpPr/>
          <p:nvPr/>
        </p:nvCxnSpPr>
        <p:spPr>
          <a:xfrm flipH="1">
            <a:off x="4502281" y="6089608"/>
            <a:ext cx="263525" cy="0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7" name="Straight Connector 236"/>
          <p:cNvCxnSpPr/>
          <p:nvPr/>
        </p:nvCxnSpPr>
        <p:spPr>
          <a:xfrm>
            <a:off x="3138861" y="6086434"/>
            <a:ext cx="263525" cy="1587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39" name="TextBox 238"/>
          <p:cNvSpPr txBox="1"/>
          <p:nvPr/>
        </p:nvSpPr>
        <p:spPr>
          <a:xfrm>
            <a:off x="4410330" y="6195460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Flox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D1</a:t>
            </a:r>
            <a:endParaRPr lang="en-US" sz="1000" b="1" i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240" name="TextBox 239"/>
          <p:cNvSpPr txBox="1"/>
          <p:nvPr/>
        </p:nvSpPr>
        <p:spPr>
          <a:xfrm>
            <a:off x="2656206" y="6194180"/>
            <a:ext cx="11004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4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4"/>
                </a:solidFill>
                <a:latin typeface="Arial"/>
                <a:cs typeface="Arial"/>
              </a:rPr>
              <a:t> GT KO U1</a:t>
            </a:r>
            <a:endParaRPr lang="en-US" sz="1000" b="1" i="1" dirty="0">
              <a:solidFill>
                <a:schemeClr val="accent4"/>
              </a:solidFill>
              <a:latin typeface="Arial"/>
              <a:cs typeface="Arial"/>
            </a:endParaRPr>
          </a:p>
        </p:txBody>
      </p:sp>
      <p:sp>
        <p:nvSpPr>
          <p:cNvPr id="241" name="TextBox 240"/>
          <p:cNvSpPr txBox="1"/>
          <p:nvPr/>
        </p:nvSpPr>
        <p:spPr>
          <a:xfrm>
            <a:off x="8719674" y="5935719"/>
            <a:ext cx="753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>
                <a:latin typeface="Arial"/>
                <a:cs typeface="Arial"/>
              </a:rPr>
              <a:t>280 </a:t>
            </a:r>
            <a:r>
              <a:rPr lang="en-US" sz="1400" b="1" dirty="0" err="1" smtClean="0">
                <a:latin typeface="Arial"/>
                <a:cs typeface="Arial"/>
              </a:rPr>
              <a:t>bp</a:t>
            </a:r>
            <a:endParaRPr lang="en-US" sz="1400" b="1" dirty="0">
              <a:latin typeface="Arial"/>
              <a:cs typeface="Arial"/>
            </a:endParaRPr>
          </a:p>
        </p:txBody>
      </p:sp>
      <p:pic>
        <p:nvPicPr>
          <p:cNvPr id="4" name="Picture 3" descr="TazW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35" y="1712075"/>
            <a:ext cx="7857744" cy="6400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 descr="TazFlo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09" y="3334545"/>
            <a:ext cx="7772400" cy="829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10" name="Picture 109" descr="Logo2015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0" y="61725"/>
            <a:ext cx="3048000" cy="1920240"/>
          </a:xfrm>
          <a:prstGeom prst="rect">
            <a:avLst/>
          </a:prstGeom>
          <a:extLst>
            <a:ext uri="{FAA26D3D-D897-4be2-8F04-BA451C77F1D7}">
              <ma14:placeholderFlag xmlns:ma14="http://schemas.microsoft.com/office/mac/drawingml/2011/main"/>
            </a:ext>
          </a:extLst>
        </p:spPr>
      </p:pic>
      <p:pic>
        <p:nvPicPr>
          <p:cNvPr id="12" name="Picture 11" descr="TazKO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37" y="5230107"/>
            <a:ext cx="7772400" cy="743712"/>
          </a:xfrm>
          <a:prstGeom prst="rect">
            <a:avLst/>
          </a:prstGeom>
        </p:spPr>
      </p:pic>
      <p:pic>
        <p:nvPicPr>
          <p:cNvPr id="29" name="Picture 49"/>
          <p:cNvPicPr>
            <a:picLocks noChangeAspect="1" noChangeArrowheads="1"/>
          </p:cNvPicPr>
          <p:nvPr/>
        </p:nvPicPr>
        <p:blipFill rotWithShape="1"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2"/>
          <a:stretch/>
        </p:blipFill>
        <p:spPr bwMode="auto">
          <a:xfrm>
            <a:off x="-751" y="6243496"/>
            <a:ext cx="2149439" cy="662651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509087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Box 140"/>
          <p:cNvSpPr txBox="1"/>
          <p:nvPr/>
        </p:nvSpPr>
        <p:spPr>
          <a:xfrm>
            <a:off x="364248" y="2733727"/>
            <a:ext cx="25314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Mouse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Taz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Flox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allele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364248" y="1235127"/>
            <a:ext cx="30572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Mouse </a:t>
            </a:r>
            <a:r>
              <a:rPr lang="en-US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Taz</a:t>
            </a:r>
            <a:r>
              <a:rPr lang="en-US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wild-type allele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cxnSp>
        <p:nvCxnSpPr>
          <p:cNvPr id="213" name="Straight Connector 212"/>
          <p:cNvCxnSpPr/>
          <p:nvPr/>
        </p:nvCxnSpPr>
        <p:spPr>
          <a:xfrm>
            <a:off x="6712081" y="2504457"/>
            <a:ext cx="263525" cy="1587"/>
          </a:xfrm>
          <a:prstGeom prst="line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4" name="Straight Connector 213"/>
          <p:cNvCxnSpPr/>
          <p:nvPr/>
        </p:nvCxnSpPr>
        <p:spPr>
          <a:xfrm flipH="1">
            <a:off x="7482482" y="2504457"/>
            <a:ext cx="263525" cy="0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6151694" y="2613674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latin typeface="Arial"/>
                <a:cs typeface="Arial"/>
              </a:rPr>
              <a:t>Taz</a:t>
            </a:r>
            <a:r>
              <a:rPr lang="en-US" sz="1000" b="1" i="1" dirty="0" smtClean="0"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latin typeface="Arial"/>
                <a:cs typeface="Arial"/>
              </a:rPr>
              <a:t>Flox</a:t>
            </a:r>
            <a:r>
              <a:rPr lang="en-US" sz="1000" b="1" i="1" dirty="0" smtClean="0">
                <a:latin typeface="Arial"/>
                <a:cs typeface="Arial"/>
              </a:rPr>
              <a:t> U1</a:t>
            </a:r>
            <a:endParaRPr lang="en-US" sz="1000" b="1" i="1" dirty="0">
              <a:latin typeface="Arial"/>
              <a:cs typeface="Arial"/>
            </a:endParaRPr>
          </a:p>
        </p:txBody>
      </p:sp>
      <p:sp>
        <p:nvSpPr>
          <p:cNvPr id="220" name="TextBox 219"/>
          <p:cNvSpPr txBox="1"/>
          <p:nvPr/>
        </p:nvSpPr>
        <p:spPr>
          <a:xfrm>
            <a:off x="7405282" y="2625078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Flox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D1</a:t>
            </a:r>
            <a:endParaRPr lang="en-US" sz="1000" b="1" i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cxnSp>
        <p:nvCxnSpPr>
          <p:cNvPr id="228" name="Straight Connector 227"/>
          <p:cNvCxnSpPr/>
          <p:nvPr/>
        </p:nvCxnSpPr>
        <p:spPr>
          <a:xfrm>
            <a:off x="6658348" y="4562526"/>
            <a:ext cx="263525" cy="1587"/>
          </a:xfrm>
          <a:prstGeom prst="line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9" name="Straight Connector 228"/>
          <p:cNvCxnSpPr/>
          <p:nvPr/>
        </p:nvCxnSpPr>
        <p:spPr>
          <a:xfrm flipH="1">
            <a:off x="7428749" y="4563319"/>
            <a:ext cx="263525" cy="0"/>
          </a:xfrm>
          <a:prstGeom prst="line">
            <a:avLst/>
          </a:prstGeom>
          <a:ln w="38100" cmpd="sng"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31" name="TextBox 230"/>
          <p:cNvSpPr txBox="1"/>
          <p:nvPr/>
        </p:nvSpPr>
        <p:spPr>
          <a:xfrm>
            <a:off x="6097961" y="4665533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latin typeface="Arial"/>
                <a:cs typeface="Arial"/>
              </a:rPr>
              <a:t>Taz</a:t>
            </a:r>
            <a:r>
              <a:rPr lang="en-US" sz="1000" b="1" i="1" dirty="0" smtClean="0"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latin typeface="Arial"/>
                <a:cs typeface="Arial"/>
              </a:rPr>
              <a:t>Flox</a:t>
            </a:r>
            <a:r>
              <a:rPr lang="en-US" sz="1000" b="1" i="1" dirty="0" smtClean="0">
                <a:latin typeface="Arial"/>
                <a:cs typeface="Arial"/>
              </a:rPr>
              <a:t> U1</a:t>
            </a:r>
            <a:endParaRPr lang="en-US" sz="1000" b="1" i="1" dirty="0">
              <a:latin typeface="Arial"/>
              <a:cs typeface="Arial"/>
            </a:endParaRPr>
          </a:p>
        </p:txBody>
      </p:sp>
      <p:sp>
        <p:nvSpPr>
          <p:cNvPr id="232" name="TextBox 231"/>
          <p:cNvSpPr txBox="1"/>
          <p:nvPr/>
        </p:nvSpPr>
        <p:spPr>
          <a:xfrm>
            <a:off x="7351549" y="4676937"/>
            <a:ext cx="113612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Taz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GT </a:t>
            </a:r>
            <a:r>
              <a:rPr lang="en-US" sz="1000" b="1" i="1" dirty="0" err="1" smtClean="0">
                <a:solidFill>
                  <a:schemeClr val="accent2"/>
                </a:solidFill>
                <a:latin typeface="Arial"/>
                <a:cs typeface="Arial"/>
              </a:rPr>
              <a:t>Flox</a:t>
            </a:r>
            <a:r>
              <a:rPr lang="en-US" sz="1000" b="1" i="1" dirty="0" smtClean="0">
                <a:solidFill>
                  <a:schemeClr val="accent2"/>
                </a:solidFill>
                <a:latin typeface="Arial"/>
                <a:cs typeface="Arial"/>
              </a:rPr>
              <a:t> D1</a:t>
            </a:r>
            <a:endParaRPr lang="en-US" sz="1000" b="1" i="1" dirty="0">
              <a:solidFill>
                <a:schemeClr val="accent2"/>
              </a:solidFill>
              <a:latin typeface="Arial"/>
              <a:cs typeface="Arial"/>
            </a:endParaRPr>
          </a:p>
        </p:txBody>
      </p:sp>
      <p:pic>
        <p:nvPicPr>
          <p:cNvPr id="4" name="Picture 3" descr="TazW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35" y="1712075"/>
            <a:ext cx="7857744" cy="64008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5" name="Picture 4" descr="TazFlox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09" y="3512345"/>
            <a:ext cx="7772400" cy="82905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4" name="Picture 49"/>
          <p:cNvPicPr>
            <a:picLocks noChangeAspect="1" noChangeArrowheads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2"/>
          <a:stretch/>
        </p:blipFill>
        <p:spPr bwMode="auto">
          <a:xfrm>
            <a:off x="-751" y="6243496"/>
            <a:ext cx="2149439" cy="662651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3537930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ntitl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036" y="1409700"/>
            <a:ext cx="8284464" cy="3694176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3" name="Picture 49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62"/>
          <a:stretch/>
        </p:blipFill>
        <p:spPr bwMode="auto">
          <a:xfrm>
            <a:off x="-751" y="6243496"/>
            <a:ext cx="2149439" cy="662651"/>
          </a:xfrm>
          <a:prstGeom prst="rect">
            <a:avLst/>
          </a:prstGeom>
          <a:noFill/>
          <a:ln>
            <a:noFill/>
          </a:ln>
          <a:effectLst/>
          <a:extLst/>
        </p:spPr>
      </p:pic>
    </p:spTree>
    <p:extLst>
      <p:ext uri="{BB962C8B-B14F-4D97-AF65-F5344CB8AC3E}">
        <p14:creationId xmlns:p14="http://schemas.microsoft.com/office/powerpoint/2010/main" val="2163861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89</Words>
  <Application>Microsoft Macintosh PowerPoint</Application>
  <PresentationFormat>A4 Paper (210x297 mm)</PresentationFormat>
  <Paragraphs>21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Beatson Institute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Douglas Strathdee</dc:creator>
  <cp:lastModifiedBy>Douglas Strathdee</cp:lastModifiedBy>
  <cp:revision>54</cp:revision>
  <cp:lastPrinted>2017-01-17T14:54:28Z</cp:lastPrinted>
  <dcterms:created xsi:type="dcterms:W3CDTF">2012-04-18T14:32:06Z</dcterms:created>
  <dcterms:modified xsi:type="dcterms:W3CDTF">2019-10-11T14:56:01Z</dcterms:modified>
</cp:coreProperties>
</file>